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3" r:id="rId2"/>
    <p:sldId id="321" r:id="rId3"/>
    <p:sldId id="349" r:id="rId4"/>
    <p:sldId id="350" r:id="rId5"/>
    <p:sldId id="346" r:id="rId6"/>
    <p:sldId id="322" r:id="rId7"/>
    <p:sldId id="351" r:id="rId8"/>
    <p:sldId id="353" r:id="rId9"/>
    <p:sldId id="352" r:id="rId10"/>
    <p:sldId id="354" r:id="rId11"/>
    <p:sldId id="355" r:id="rId12"/>
    <p:sldId id="347" r:id="rId13"/>
    <p:sldId id="356" r:id="rId14"/>
    <p:sldId id="348" r:id="rId15"/>
    <p:sldId id="359" r:id="rId16"/>
    <p:sldId id="360" r:id="rId17"/>
    <p:sldId id="361" r:id="rId18"/>
    <p:sldId id="357" r:id="rId19"/>
    <p:sldId id="362" r:id="rId20"/>
    <p:sldId id="363" r:id="rId21"/>
    <p:sldId id="358" r:id="rId2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3590" autoAdjust="0"/>
  </p:normalViewPr>
  <p:slideViewPr>
    <p:cSldViewPr>
      <p:cViewPr varScale="1">
        <p:scale>
          <a:sx n="60" d="100"/>
          <a:sy n="60" d="100"/>
        </p:scale>
        <p:origin x="12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79" d="100"/>
          <a:sy n="79" d="100"/>
        </p:scale>
        <p:origin x="202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4FE0DECD-716E-4A4A-A392-E27E42EBD0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D974E1D-5F15-4C63-BC3C-ECFDFF71A9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DFF18-F6E7-4D01-A6BC-561C6AC25B83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D50FD4A-5BB5-4BD1-9899-5610A09C3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E14B4FB-0720-408E-A1F1-EA63B5FB19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05B0D-13C7-4B5E-9617-34EF6F9A5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745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B68D1BC-E885-4BA7-85D2-BAD9E4870A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0B0947E-EC16-4B04-8608-63A8BB803C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FA2A9C7-343A-48A7-BA4E-94F9A8451B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ECF0FD2-0EEB-4131-8554-D8F6F58AEC0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06D53554-CDB9-4B69-A576-0995EEF892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EC077BAB-1DAA-493F-9EAF-0CD59B7832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241E6F9-959B-4CCF-B836-49DA143E22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41E6F9-959B-4CCF-B836-49DA143E228D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566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6B136C-10A7-4A4E-B417-2CCDBB70A6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B50948-A8FA-4CEC-8806-A1546E5D8C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ADABD1-C300-4534-BC21-67D5E6D61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CB3ED-450D-4D2B-AA88-D2C95CFFE1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914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211E99-41D0-4C78-B480-C34B2FD1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A3A8FE-1097-40EE-B3BD-537D04080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16CCEE-C5A7-43F8-93DE-6E1F15B638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B449E-68CB-4FE3-B037-413F9AC362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880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FA5E09-6EDE-4A03-88AD-938F9888C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8E30D6-AA81-44E1-BB5E-4378A28FE2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7EE628-DC9E-4442-97F6-D472F9100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E33F8-C13A-4188-9DDD-370ECD9465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45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CEE42B-F4A4-4EA5-B38A-5C371DCF54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BB5C9F-2C3E-402F-A65D-67386EA3A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B3B3CD-30A1-44BD-B251-815AE7FE39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DE4B4-B998-4ADF-995C-1108FFCEFF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229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90A09D-5253-4083-8C81-9EFE77166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C0EF57-572B-4E59-B726-1CC917A9F4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43F18D-D122-4B62-AF9A-B2B3B52D8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1F4F0-45F9-4590-ABA7-A045D8224E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687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9DC10A-25E8-42C1-ADCF-87BFDE7D5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73B3B0-7682-40D7-AB52-5D4D2549A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28F8E5-5439-42BE-948E-F08F374E73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AA93D-D751-4642-A7CA-D37D948EF3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072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22DF04-9EAA-4A21-B3F9-8B27CA0D7B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F40D6B-F19B-476D-9687-FCE77E248D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AE1F99-FD95-4526-8BBC-737CAC6FF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75E11-82E6-4A72-96FE-C3829ED395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9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610FA0-B591-4E39-92C3-B4922CA2D5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FA9B0A-1091-440E-849C-3B639980C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B39CF8-3FFA-41B3-A894-FCA03B15B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8D9D3-A5E4-455B-A82E-C505950BC1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776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5191B0-CD06-4BBC-AEBA-6D8EF63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F37EABA-97B6-4847-8ED4-B913CA6ADD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020D70D-935D-485B-AEB3-22E1BB759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B2F9C-4F77-40CB-8EFC-084D7C189F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687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3BC936-3BDE-4488-8E65-85D46E10D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E6014E-72CF-4BAB-8247-374968C582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E03016-3434-49A5-83D7-7790B4BA5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8C903-57D7-47E3-A448-21CA8DDD42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827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A72DD5-B2C4-45AB-8DFA-7CBDE0CA7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1C0D61-E7B6-4DAF-8F37-BCBDD51F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D3590B-9BBD-4914-858C-0D9380BFE7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875E0-7CAD-4A5A-BE77-FA0AFC4DF9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049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FB8C2E-9D50-42F4-B3B4-0BD1F09AC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26D28E-1BA5-4685-A8AE-19C3D12CA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95FB201-36E5-45C3-AA27-9D0CBF2C43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2D2409-C574-475B-A1C6-2C2087E495A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74BCA6-A6F7-4771-AA83-C6FB154E67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7869065-9F91-4192-AA94-E2DD022A78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>
            <a:extLst>
              <a:ext uri="{FF2B5EF4-FFF2-40B4-BE49-F238E27FC236}">
                <a16:creationId xmlns:a16="http://schemas.microsoft.com/office/drawing/2014/main" id="{22EA441F-A634-4953-B14E-DFFC1B330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663309"/>
              </p:ext>
            </p:extLst>
          </p:nvPr>
        </p:nvGraphicFramePr>
        <p:xfrm>
          <a:off x="239713" y="354013"/>
          <a:ext cx="8516937" cy="611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Document" r:id="rId5" imgW="10061640" imgH="7207200" progId="Word.Document.8">
                  <p:embed/>
                </p:oleObj>
              </mc:Choice>
              <mc:Fallback>
                <p:oleObj name="Document" r:id="rId5" imgW="10061640" imgH="72072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354013"/>
                        <a:ext cx="8516937" cy="611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2E6FBF-4819-4A59-AF30-1AF7832966ED}"/>
              </a:ext>
            </a:extLst>
          </p:cNvPr>
          <p:cNvSpPr/>
          <p:nvPr/>
        </p:nvSpPr>
        <p:spPr>
          <a:xfrm>
            <a:off x="297361" y="5373216"/>
            <a:ext cx="8496944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Канал утечки информации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физический путь от источника защищенной информации к правонарушителю, по которому возможно осуществление утечки или несанкционированное получение охраняемых данных.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69133A-6A79-467C-918D-66216DF89D38}"/>
              </a:ext>
            </a:extLst>
          </p:cNvPr>
          <p:cNvSpPr txBox="1"/>
          <p:nvPr/>
        </p:nvSpPr>
        <p:spPr>
          <a:xfrm>
            <a:off x="297023" y="3908494"/>
            <a:ext cx="8280920" cy="1289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бесконтрольного переноса конфиденциальной информации выступают акустические, электромагнитные, визуально-оптические и другие каналы.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8DAE80-CA73-4C9A-B3C3-B3E47EE0E399}"/>
              </a:ext>
            </a:extLst>
          </p:cNvPr>
          <p:cNvSpPr txBox="1"/>
          <p:nvPr/>
        </p:nvSpPr>
        <p:spPr>
          <a:xfrm>
            <a:off x="302973" y="462977"/>
            <a:ext cx="8493428" cy="1704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Перехват информации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неправомерное получение данных с использованием технических средств, которые осуществляет поиск, прием и обработку информативных сигналов, т. е. сигналов, по параметрам которых можно восстановить защищаемую информацию.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1A244B-2947-4749-967F-DF5EA0ECC294}"/>
              </a:ext>
            </a:extLst>
          </p:cNvPr>
          <p:cNvSpPr txBox="1"/>
          <p:nvPr/>
        </p:nvSpPr>
        <p:spPr>
          <a:xfrm>
            <a:off x="297361" y="2343197"/>
            <a:ext cx="8280920" cy="1289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Утечка информации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 контролируемое носителем защищаемой информации распространение информации через физическую среду до технического устройства, которое осуществляет перехват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311073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69133A-6A79-467C-918D-66216DF89D38}"/>
              </a:ext>
            </a:extLst>
          </p:cNvPr>
          <p:cNvSpPr txBox="1"/>
          <p:nvPr/>
        </p:nvSpPr>
        <p:spPr>
          <a:xfrm>
            <a:off x="251520" y="476672"/>
            <a:ext cx="8280920" cy="5859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виды разведки:</a:t>
            </a:r>
          </a:p>
          <a:p>
            <a:pPr indent="450850" algn="just">
              <a:lnSpc>
                <a:spcPct val="150000"/>
              </a:lnSpc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оптическая (визуально-оптическая, фотографическая разведка);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оптико-электронная (инфракрасная, телевизионная, лазерная);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радиоэлектронная (радио-, радиотехническая, радиолокационная, радиотепловая);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компьютерная;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гидроакустическая (активная, сигнальная, пассивная);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акустическая (речевая, сигнальная);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химическая (контактная, дистанционная);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радиационная;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сейсмическая; 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магнитометрическая;</a:t>
            </a:r>
          </a:p>
          <a:p>
            <a:pPr indent="4508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измерительно-сигнатурная</a:t>
            </a:r>
          </a:p>
        </p:txBody>
      </p:sp>
    </p:spTree>
    <p:extLst>
      <p:ext uri="{BB962C8B-B14F-4D97-AF65-F5344CB8AC3E}">
        <p14:creationId xmlns:p14="http://schemas.microsoft.com/office/powerpoint/2010/main" val="200441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27FE477-F1B6-4AE7-BD13-62883AFA1E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628"/>
          <a:stretch/>
        </p:blipFill>
        <p:spPr>
          <a:xfrm>
            <a:off x="960565" y="620688"/>
            <a:ext cx="7222869" cy="293391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95305E6-9A26-46D9-8E56-8C4306A7D735}"/>
              </a:ext>
            </a:extLst>
          </p:cNvPr>
          <p:cNvSpPr/>
          <p:nvPr/>
        </p:nvSpPr>
        <p:spPr>
          <a:xfrm>
            <a:off x="323528" y="3861048"/>
            <a:ext cx="8677436" cy="1477328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штатный информационный поток между абонентами (отправитель - получатель)</a:t>
            </a:r>
          </a:p>
          <a:p>
            <a:pPr indent="0"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пассивная атака: простой съем информации</a:t>
            </a:r>
          </a:p>
          <a:p>
            <a:pPr indent="0"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активная атака: отказ в обслуживании (</a:t>
            </a:r>
            <a:r>
              <a:rPr lang="en-US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 – </a:t>
            </a: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атака)</a:t>
            </a:r>
          </a:p>
          <a:p>
            <a:pPr indent="0"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активная атака: модификация потока данных</a:t>
            </a:r>
          </a:p>
          <a:p>
            <a:pPr indent="0"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активная атака: создание ложного потока данных (фальсификация)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B0046B2-39C4-4CD8-A912-61E28E05D961}"/>
              </a:ext>
            </a:extLst>
          </p:cNvPr>
          <p:cNvSpPr/>
          <p:nvPr/>
        </p:nvSpPr>
        <p:spPr>
          <a:xfrm>
            <a:off x="233282" y="6047550"/>
            <a:ext cx="8677436" cy="458074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помех в виде сетевых атак (О.Р. </a:t>
            </a:r>
            <a:r>
              <a:rPr lang="ru-RU" alt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Лапонина</a:t>
            </a: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944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69133A-6A79-467C-918D-66216DF89D38}"/>
              </a:ext>
            </a:extLst>
          </p:cNvPr>
          <p:cNvSpPr txBox="1"/>
          <p:nvPr/>
        </p:nvSpPr>
        <p:spPr>
          <a:xfrm>
            <a:off x="251520" y="620688"/>
            <a:ext cx="8280920" cy="212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Промышленный шпионаж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форма недобросовестной конкуренции, базирующаяся на незаконном получении, использовании и разглашении данных, которые составляют коммерческую, служебную или другую охраняемую законом тайну, с целью получения преимуществ для осуществления предпринимательской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683467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1CAB933-0331-4399-9085-D19B73E3B4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20"/>
          <a:stretch/>
        </p:blipFill>
        <p:spPr>
          <a:xfrm>
            <a:off x="744805" y="908720"/>
            <a:ext cx="7546850" cy="4086041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D71AD14-510D-4DA8-8C14-F8522212725D}"/>
              </a:ext>
            </a:extLst>
          </p:cNvPr>
          <p:cNvSpPr/>
          <p:nvPr/>
        </p:nvSpPr>
        <p:spPr>
          <a:xfrm>
            <a:off x="179512" y="6008275"/>
            <a:ext cx="8677436" cy="458074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Деформация бизнеса через инциденты в информационной сфере</a:t>
            </a:r>
          </a:p>
        </p:txBody>
      </p:sp>
    </p:spTree>
    <p:extLst>
      <p:ext uri="{BB962C8B-B14F-4D97-AF65-F5344CB8AC3E}">
        <p14:creationId xmlns:p14="http://schemas.microsoft.com/office/powerpoint/2010/main" val="199747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69133A-6A79-467C-918D-66216DF89D38}"/>
              </a:ext>
            </a:extLst>
          </p:cNvPr>
          <p:cNvSpPr txBox="1"/>
          <p:nvPr/>
        </p:nvSpPr>
        <p:spPr>
          <a:xfrm>
            <a:off x="251520" y="620688"/>
            <a:ext cx="8280920" cy="212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Персональные данные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любые данные, которые относятся к определенному или определяемому на основании такой информации физическому лицу (субъекту персональных данных). Они включают фамилию, имя, отчество, год, месяц, дату и место рождения, адрес, семейное, социальное, имущественное положение, образование, профессию, доходы и другую информацию о лице.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54485E-96F6-42EE-BA9F-11FC644B1F61}"/>
              </a:ext>
            </a:extLst>
          </p:cNvPr>
          <p:cNvSpPr txBox="1"/>
          <p:nvPr/>
        </p:nvSpPr>
        <p:spPr>
          <a:xfrm>
            <a:off x="251520" y="3411961"/>
            <a:ext cx="8280920" cy="212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орган, муниципальный орган, юридическое или физическое лицо, самостоятельно или совместно с другими лицами организующее и (или) осуществляющее обработку персональных данных, а также определяющее цели обработки персональных данных, которые подлежат обработке, действия (операции), совершаемые с персональными данными</a:t>
            </a:r>
          </a:p>
        </p:txBody>
      </p:sp>
    </p:spTree>
    <p:extLst>
      <p:ext uri="{BB962C8B-B14F-4D97-AF65-F5344CB8AC3E}">
        <p14:creationId xmlns:p14="http://schemas.microsoft.com/office/powerpoint/2010/main" val="2219983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69133A-6A79-467C-918D-66216DF89D38}"/>
              </a:ext>
            </a:extLst>
          </p:cNvPr>
          <p:cNvSpPr txBox="1"/>
          <p:nvPr/>
        </p:nvSpPr>
        <p:spPr>
          <a:xfrm>
            <a:off x="251520" y="620688"/>
            <a:ext cx="8280920" cy="2951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персональных данных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любое действие или операция либо совокупность действий или операций, которые совершаются при использовании средств автоматизации или без использования подобных средств с персональными данными (включая запись, сбор, хранение, систематизацию, уточнение, накопление (обновление, изменение), использование, извлечение, передачу (распространение, предоставление, доступ), блокирование, обезличивание, удаление, уничтожение персональных данных)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54485E-96F6-42EE-BA9F-11FC644B1F61}"/>
              </a:ext>
            </a:extLst>
          </p:cNvPr>
          <p:cNvSpPr txBox="1"/>
          <p:nvPr/>
        </p:nvSpPr>
        <p:spPr>
          <a:xfrm>
            <a:off x="251520" y="3933056"/>
            <a:ext cx="8280920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Автоматизированная обработка персональных данных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персональных данных с помощью средств вычислительной техники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546181-48AA-49E5-A525-5F0F263EE37E}"/>
              </a:ext>
            </a:extLst>
          </p:cNvPr>
          <p:cNvSpPr txBox="1"/>
          <p:nvPr/>
        </p:nvSpPr>
        <p:spPr>
          <a:xfrm>
            <a:off x="251520" y="5036983"/>
            <a:ext cx="8280920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85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персональных данных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действия, которые направлены на раскрытие персональных данных неопределенному кругу лиц</a:t>
            </a:r>
          </a:p>
        </p:txBody>
      </p:sp>
    </p:spTree>
    <p:extLst>
      <p:ext uri="{BB962C8B-B14F-4D97-AF65-F5344CB8AC3E}">
        <p14:creationId xmlns:p14="http://schemas.microsoft.com/office/powerpoint/2010/main" val="1416592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69133A-6A79-467C-918D-66216DF89D38}"/>
              </a:ext>
            </a:extLst>
          </p:cNvPr>
          <p:cNvSpPr txBox="1"/>
          <p:nvPr/>
        </p:nvSpPr>
        <p:spPr>
          <a:xfrm>
            <a:off x="251520" y="620688"/>
            <a:ext cx="8280920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персональных данных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действия, которые направлены на раскрытие персональных данных определенному лицу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54485E-96F6-42EE-BA9F-11FC644B1F61}"/>
              </a:ext>
            </a:extLst>
          </p:cNvPr>
          <p:cNvSpPr txBox="1"/>
          <p:nvPr/>
        </p:nvSpPr>
        <p:spPr>
          <a:xfrm>
            <a:off x="251520" y="1700808"/>
            <a:ext cx="8280920" cy="1289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Блокирование персональных данных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временное прекращение обработки персональных данных (за исключением случаев, если обработка необходима для уточнения персональных данных)</a:t>
            </a:r>
          </a:p>
        </p:txBody>
      </p:sp>
    </p:spTree>
    <p:extLst>
      <p:ext uri="{BB962C8B-B14F-4D97-AF65-F5344CB8AC3E}">
        <p14:creationId xmlns:p14="http://schemas.microsoft.com/office/powerpoint/2010/main" val="771302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F5FB8E-BBF1-4644-83E5-0C635DD59D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49"/>
          <a:stretch/>
        </p:blipFill>
        <p:spPr>
          <a:xfrm>
            <a:off x="1093969" y="1124744"/>
            <a:ext cx="6956062" cy="432588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30E529-A34A-4920-83E0-9B4CC35B34F2}"/>
              </a:ext>
            </a:extLst>
          </p:cNvPr>
          <p:cNvSpPr/>
          <p:nvPr/>
        </p:nvSpPr>
        <p:spPr>
          <a:xfrm>
            <a:off x="233282" y="6021288"/>
            <a:ext cx="8677436" cy="458074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субъекта персональных данных</a:t>
            </a:r>
          </a:p>
        </p:txBody>
      </p:sp>
    </p:spTree>
    <p:extLst>
      <p:ext uri="{BB962C8B-B14F-4D97-AF65-F5344CB8AC3E}">
        <p14:creationId xmlns:p14="http://schemas.microsoft.com/office/powerpoint/2010/main" val="73400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54485E-96F6-42EE-BA9F-11FC644B1F61}"/>
              </a:ext>
            </a:extLst>
          </p:cNvPr>
          <p:cNvSpPr txBox="1"/>
          <p:nvPr/>
        </p:nvSpPr>
        <p:spPr>
          <a:xfrm>
            <a:off x="215516" y="291474"/>
            <a:ext cx="8712968" cy="6275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вправе официально запросить у оператора: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подтверждение факта обработки персональных данных;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предоставить цели и правовые основания обработки персональных данных;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раскрыть цели и способы обработки персональных данных, применяемые оператором;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назвать местонахождение и наименование оператора;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назвать наименование или персональные данные оператора, который осуществляет обработку персональных данных;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охарактеризовать порядок осуществления субъектом персональных данных прав, который предусмотрен настоящим федеральным законом;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предоставить информацию об осуществленной или о предполагаемой трансграничной передаче персональных данных;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назвать сроки обработки персональных данных, в том числе и сроки их хранения;</a:t>
            </a:r>
          </a:p>
          <a:p>
            <a:pPr indent="4445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перечислить обрабатываемые персональные данные.</a:t>
            </a:r>
          </a:p>
        </p:txBody>
      </p:sp>
    </p:spTree>
    <p:extLst>
      <p:ext uri="{BB962C8B-B14F-4D97-AF65-F5344CB8AC3E}">
        <p14:creationId xmlns:p14="http://schemas.microsoft.com/office/powerpoint/2010/main" val="149671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A72BD6F-1AD4-4382-912B-EA365DFDB620}"/>
              </a:ext>
            </a:extLst>
          </p:cNvPr>
          <p:cNvSpPr/>
          <p:nvPr/>
        </p:nvSpPr>
        <p:spPr>
          <a:xfrm>
            <a:off x="233282" y="404664"/>
            <a:ext cx="8677436" cy="873572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– сведения о предметах и лицах, событиях и фактах, процессах и явлениях вне зависимости от формы их восприятия.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F4897FE-1BE0-4F3B-B92A-EAC7AD92FF63}"/>
              </a:ext>
            </a:extLst>
          </p:cNvPr>
          <p:cNvSpPr/>
          <p:nvPr/>
        </p:nvSpPr>
        <p:spPr>
          <a:xfrm>
            <a:off x="233282" y="1772816"/>
            <a:ext cx="8677436" cy="2951064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информации:</a:t>
            </a:r>
          </a:p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 физическая неотчуждаемость</a:t>
            </a:r>
          </a:p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 обособленность</a:t>
            </a:r>
          </a:p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alt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двуединство</a:t>
            </a: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 и носителя</a:t>
            </a:r>
          </a:p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alt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распространяемость</a:t>
            </a: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тиражируемость</a:t>
            </a: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организационная форма информации</a:t>
            </a:r>
          </a:p>
          <a:p>
            <a:pPr algn="just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alt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экземплярность</a:t>
            </a:r>
            <a:endParaRPr lang="ru-RU" alt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54485E-96F6-42EE-BA9F-11FC644B1F61}"/>
              </a:ext>
            </a:extLst>
          </p:cNvPr>
          <p:cNvSpPr txBox="1"/>
          <p:nvPr/>
        </p:nvSpPr>
        <p:spPr>
          <a:xfrm>
            <a:off x="215516" y="194525"/>
            <a:ext cx="8712968" cy="6468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построения системы обеспечения безопасности персональных данных на предприятии</a:t>
            </a:r>
          </a:p>
          <a:p>
            <a:pPr indent="450850" algn="just">
              <a:lnSpc>
                <a:spcPct val="11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 этапе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издастся нормативный документ об организации работ по созданию системы защиты персональных данных в компании</a:t>
            </a:r>
          </a:p>
          <a:p>
            <a:pPr indent="450850" algn="just">
              <a:lnSpc>
                <a:spcPct val="11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втором этапе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обследование и аудит информационных систем персональных данных компании. Целями данного этапа являются определение статуса компании и принятие решения относительно предоставления ей полномочий оператора обработки персональных данных.</a:t>
            </a:r>
          </a:p>
          <a:p>
            <a:pPr indent="450850" algn="just">
              <a:lnSpc>
                <a:spcPct val="11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направление уведомления об обработке (или о намерении осуществить обработку) персональных данных в территориальное подразделение Роскомнадзора.</a:t>
            </a:r>
          </a:p>
          <a:p>
            <a:pPr indent="450850" algn="just">
              <a:lnSpc>
                <a:spcPct val="11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этап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отвести под разработку, утверждение и применение следующих документов: «Согласие на обработку персональных данных» и «Отзыв согласия на обработку персональных данных».</a:t>
            </a:r>
          </a:p>
          <a:p>
            <a:pPr indent="450850" algn="just">
              <a:lnSpc>
                <a:spcPct val="11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Пятый этап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непосредственного внедрения системы защиты персональных данных.</a:t>
            </a:r>
          </a:p>
          <a:p>
            <a:pPr indent="450850" algn="just">
              <a:lnSpc>
                <a:spcPct val="11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шестом этапе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определить технические средства защиты персональных данных.</a:t>
            </a:r>
          </a:p>
          <a:p>
            <a:pPr indent="450850" algn="just">
              <a:lnSpc>
                <a:spcPct val="11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заключительном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седьмом этапе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разрабатывается и утверждается заключение о соответствии системы защиты персональных данных, обрабатываемых в информационных системах организации, предъявляемым требованиям.</a:t>
            </a:r>
          </a:p>
        </p:txBody>
      </p:sp>
    </p:spTree>
    <p:extLst>
      <p:ext uri="{BB962C8B-B14F-4D97-AF65-F5344CB8AC3E}">
        <p14:creationId xmlns:p14="http://schemas.microsoft.com/office/powerpoint/2010/main" val="3466020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ACB51C-9730-4761-A4CA-89041AFABC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90"/>
          <a:stretch/>
        </p:blipFill>
        <p:spPr>
          <a:xfrm>
            <a:off x="879570" y="398825"/>
            <a:ext cx="7384860" cy="54064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DDB4583-1C92-48EF-91AD-4B78747ECE74}"/>
              </a:ext>
            </a:extLst>
          </p:cNvPr>
          <p:cNvSpPr txBox="1"/>
          <p:nvPr/>
        </p:nvSpPr>
        <p:spPr>
          <a:xfrm>
            <a:off x="1223628" y="5391953"/>
            <a:ext cx="66967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/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конфиденциальной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3857432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EEE7B68-9BA7-44AC-A4F0-FE9224EA1E01}"/>
              </a:ext>
            </a:extLst>
          </p:cNvPr>
          <p:cNvSpPr/>
          <p:nvPr/>
        </p:nvSpPr>
        <p:spPr>
          <a:xfrm>
            <a:off x="395536" y="692696"/>
            <a:ext cx="8496944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материальный объект, который фиксирует информацию в виде изображения, текста, звукозаписи и предназначен для передачи во времени и в пространстве в целях хранения и общественного использования.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217FBFD-8158-4E88-AB9B-F82F401D94E5}"/>
              </a:ext>
            </a:extLst>
          </p:cNvPr>
          <p:cNvSpPr/>
          <p:nvPr/>
        </p:nvSpPr>
        <p:spPr>
          <a:xfrm>
            <a:off x="395536" y="2348880"/>
            <a:ext cx="8496944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доступа к информации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правил, регламентирующих порядок и условия доступа субъекта к информации и ее носителям, установленных собственником (владельцем) информации или правовыми документами.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0B6F496-C8DC-4DA7-B897-DACF42A0666C}"/>
              </a:ext>
            </a:extLst>
          </p:cNvPr>
          <p:cNvSpPr/>
          <p:nvPr/>
        </p:nvSpPr>
        <p:spPr>
          <a:xfrm>
            <a:off x="395536" y="4221088"/>
            <a:ext cx="8496944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информационной безопасности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организованная совокупность специальных органов, средств, служб, методов и мероприятий, снижающих уязвимость информации и препятствующих несанкционированному доступу к информации, ее разглашению или утечке.</a:t>
            </a:r>
          </a:p>
        </p:txBody>
      </p:sp>
    </p:spTree>
    <p:extLst>
      <p:ext uri="{BB962C8B-B14F-4D97-AF65-F5344CB8AC3E}">
        <p14:creationId xmlns:p14="http://schemas.microsoft.com/office/powerpoint/2010/main" val="32225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50220E1-2D2F-4255-BCE2-1BAD6BEF3CF0}"/>
              </a:ext>
            </a:extLst>
          </p:cNvPr>
          <p:cNvSpPr/>
          <p:nvPr/>
        </p:nvSpPr>
        <p:spPr>
          <a:xfrm>
            <a:off x="323528" y="1196752"/>
            <a:ext cx="8496944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сфера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информации, субъектов, информационной инфраструктуры, которая осуществляет сбор, формирование, использование, распространение и хранение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38252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42FADDB-56C6-4C2D-9F1E-6ACCB9E0DC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4"/>
          <a:stretch/>
        </p:blipFill>
        <p:spPr>
          <a:xfrm>
            <a:off x="1237077" y="522654"/>
            <a:ext cx="6203282" cy="5222958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41F1E91-3C68-4533-93F7-DAF1884D895E}"/>
              </a:ext>
            </a:extLst>
          </p:cNvPr>
          <p:cNvSpPr/>
          <p:nvPr/>
        </p:nvSpPr>
        <p:spPr>
          <a:xfrm>
            <a:off x="0" y="5877272"/>
            <a:ext cx="8677436" cy="458074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информационной безопасности организации (А.П. Курило)</a:t>
            </a:r>
          </a:p>
        </p:txBody>
      </p:sp>
    </p:spTree>
    <p:extLst>
      <p:ext uri="{BB962C8B-B14F-4D97-AF65-F5344CB8AC3E}">
        <p14:creationId xmlns:p14="http://schemas.microsoft.com/office/powerpoint/2010/main" val="281548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2708197-78F9-4624-894F-D60BD5AFEE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169"/>
          <a:stretch/>
        </p:blipFill>
        <p:spPr>
          <a:xfrm>
            <a:off x="1008770" y="332656"/>
            <a:ext cx="7126460" cy="2808312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F18FEC-1B0B-4D73-9698-9FCC9D86DD34}"/>
              </a:ext>
            </a:extLst>
          </p:cNvPr>
          <p:cNvSpPr/>
          <p:nvPr/>
        </p:nvSpPr>
        <p:spPr>
          <a:xfrm>
            <a:off x="1835696" y="3284984"/>
            <a:ext cx="8677436" cy="1754326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ИИ – источник информации</a:t>
            </a:r>
          </a:p>
          <a:p>
            <a:pPr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– кодер</a:t>
            </a:r>
          </a:p>
          <a:p>
            <a:pPr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ПРД – передатчик информации</a:t>
            </a:r>
          </a:p>
          <a:p>
            <a:pPr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ПРМ – приемник информации</a:t>
            </a:r>
          </a:p>
          <a:p>
            <a:pPr algn="just"/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ДК – декодер</a:t>
            </a:r>
          </a:p>
          <a:p>
            <a:pPr algn="just"/>
            <a:r>
              <a:rPr lang="ru-RU" alt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приемник информации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C7E9E51-71F0-467F-B1AE-D658621CDCF9}"/>
              </a:ext>
            </a:extLst>
          </p:cNvPr>
          <p:cNvSpPr/>
          <p:nvPr/>
        </p:nvSpPr>
        <p:spPr>
          <a:xfrm>
            <a:off x="233282" y="6047550"/>
            <a:ext cx="8677436" cy="458074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схема передачи информации (В.М. Белов)</a:t>
            </a:r>
          </a:p>
        </p:txBody>
      </p:sp>
    </p:spTree>
    <p:extLst>
      <p:ext uri="{BB962C8B-B14F-4D97-AF65-F5344CB8AC3E}">
        <p14:creationId xmlns:p14="http://schemas.microsoft.com/office/powerpoint/2010/main" val="248937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52632-41B4-4D31-B09C-2D48E7F2216C}"/>
              </a:ext>
            </a:extLst>
          </p:cNvPr>
          <p:cNvSpPr/>
          <p:nvPr/>
        </p:nvSpPr>
        <p:spPr>
          <a:xfrm>
            <a:off x="323528" y="404664"/>
            <a:ext cx="8496944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Риски в области информационной безопасности, согласно современной классификации предпринимательских рисков, относятся к области операционных рисков. Они могут быть природно-естественного, техногенного и политического характера, являться следствием целенаправленных или неумышленных действий людей, носить потенциальный или реальный характер.</a:t>
            </a:r>
          </a:p>
          <a:p>
            <a:pPr indent="357188" algn="just">
              <a:lnSpc>
                <a:spcPct val="150000"/>
              </a:lnSpc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Угрозы реализации рисков в области информационной безопасности могут наступить в качестве следствия ряда причин. К ним относятся: 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противоборство с внешними субъектами; 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злоумышленная активность персонала; 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неполной, недостоверной и несвоевременной информации; 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несовершенство организационной, функциональной и информационной сферы организации; 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несовершенство ролей и слабости менеджмента в критичных областях; 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слабость в противостоянии негативным факторам.</a:t>
            </a:r>
          </a:p>
        </p:txBody>
      </p:sp>
    </p:spTree>
    <p:extLst>
      <p:ext uri="{BB962C8B-B14F-4D97-AF65-F5344CB8AC3E}">
        <p14:creationId xmlns:p14="http://schemas.microsoft.com/office/powerpoint/2010/main" val="246075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52632-41B4-4D31-B09C-2D48E7F2216C}"/>
              </a:ext>
            </a:extLst>
          </p:cNvPr>
          <p:cNvSpPr/>
          <p:nvPr/>
        </p:nvSpPr>
        <p:spPr>
          <a:xfrm>
            <a:off x="395536" y="692696"/>
            <a:ext cx="8496944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Угрозы в области информационной безопасности: 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Угроза разглашения защищаемой информации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Угроза перехвата каналов связи и компрометации шифров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Угроза осуществления промышленного шпионажа</a:t>
            </a:r>
          </a:p>
          <a:p>
            <a:pPr indent="35718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Угроза нарушения нормальной жизнедеятельности предприятия</a:t>
            </a:r>
          </a:p>
          <a:p>
            <a:pPr indent="357188" algn="just">
              <a:lnSpc>
                <a:spcPct val="150000"/>
              </a:lnSpc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>
              <a:lnSpc>
                <a:spcPct val="150000"/>
              </a:lnSpc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8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2E6FBF-4819-4A59-AF30-1AF7832966ED}"/>
              </a:ext>
            </a:extLst>
          </p:cNvPr>
          <p:cNvSpPr/>
          <p:nvPr/>
        </p:nvSpPr>
        <p:spPr>
          <a:xfrm>
            <a:off x="323528" y="1268760"/>
            <a:ext cx="8496944" cy="3366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исследования компании PWC позволили выделить основные группы факторов и предпосылок, которые влияют на разглашение сведений ограниченного доступа, и определить их средние значения в процентах: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излишняя болтливость сотрудников компании — 32 %;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попытка сотрудников заработать любой ценой и любым способом — 24 %;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отсутствие службы безопасности компании — 14 %;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привычка сотрудников рассказывать друг другу новости компании — 12 %;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бесконтрольное использование информационных систем в компании — 10 %;</a:t>
            </a:r>
          </a:p>
        </p:txBody>
      </p:sp>
    </p:spTree>
    <p:extLst>
      <p:ext uri="{BB962C8B-B14F-4D97-AF65-F5344CB8AC3E}">
        <p14:creationId xmlns:p14="http://schemas.microsoft.com/office/powerpoint/2010/main" val="2202316614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1191</Words>
  <Application>Microsoft Office PowerPoint</Application>
  <PresentationFormat>Экран (4:3)</PresentationFormat>
  <Paragraphs>95</Paragraphs>
  <Slides>21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Tahoma</vt:lpstr>
      <vt:lpstr>Times New Roman</vt:lpstr>
      <vt:lpstr>Оформление по умолчанию</vt:lpstr>
      <vt:lpstr>Document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Юрий</cp:lastModifiedBy>
  <cp:revision>176</cp:revision>
  <dcterms:created xsi:type="dcterms:W3CDTF">2004-02-20T08:27:47Z</dcterms:created>
  <dcterms:modified xsi:type="dcterms:W3CDTF">2021-12-07T08:14:45Z</dcterms:modified>
</cp:coreProperties>
</file>